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5"/>
  </p:notesMasterIdLst>
  <p:sldIdLst>
    <p:sldId id="440" r:id="rId2"/>
    <p:sldId id="512" r:id="rId3"/>
    <p:sldId id="690" r:id="rId4"/>
    <p:sldId id="691" r:id="rId5"/>
    <p:sldId id="513" r:id="rId6"/>
    <p:sldId id="660" r:id="rId7"/>
    <p:sldId id="662" r:id="rId8"/>
    <p:sldId id="664" r:id="rId9"/>
    <p:sldId id="663" r:id="rId10"/>
    <p:sldId id="648" r:id="rId11"/>
    <p:sldId id="649" r:id="rId12"/>
    <p:sldId id="650" r:id="rId13"/>
    <p:sldId id="634" r:id="rId14"/>
    <p:sldId id="651" r:id="rId15"/>
    <p:sldId id="665" r:id="rId16"/>
    <p:sldId id="667" r:id="rId17"/>
    <p:sldId id="666" r:id="rId18"/>
    <p:sldId id="713" r:id="rId19"/>
    <p:sldId id="714" r:id="rId20"/>
    <p:sldId id="668" r:id="rId21"/>
    <p:sldId id="618" r:id="rId22"/>
    <p:sldId id="654" r:id="rId23"/>
    <p:sldId id="655" r:id="rId24"/>
    <p:sldId id="656" r:id="rId25"/>
    <p:sldId id="657" r:id="rId26"/>
    <p:sldId id="658" r:id="rId27"/>
    <p:sldId id="645" r:id="rId28"/>
    <p:sldId id="659" r:id="rId29"/>
    <p:sldId id="669" r:id="rId30"/>
    <p:sldId id="687" r:id="rId31"/>
    <p:sldId id="646" r:id="rId32"/>
    <p:sldId id="579" r:id="rId33"/>
    <p:sldId id="580" r:id="rId34"/>
    <p:sldId id="574" r:id="rId35"/>
    <p:sldId id="575" r:id="rId36"/>
    <p:sldId id="576" r:id="rId37"/>
    <p:sldId id="581" r:id="rId38"/>
    <p:sldId id="582" r:id="rId39"/>
    <p:sldId id="583" r:id="rId40"/>
    <p:sldId id="584" r:id="rId41"/>
    <p:sldId id="688" r:id="rId42"/>
    <p:sldId id="711" r:id="rId43"/>
    <p:sldId id="647" r:id="rId44"/>
    <p:sldId id="588" r:id="rId45"/>
    <p:sldId id="638" r:id="rId46"/>
    <p:sldId id="596" r:id="rId47"/>
    <p:sldId id="603" r:id="rId48"/>
    <p:sldId id="598" r:id="rId49"/>
    <p:sldId id="599" r:id="rId50"/>
    <p:sldId id="600" r:id="rId51"/>
    <p:sldId id="601" r:id="rId52"/>
    <p:sldId id="602" r:id="rId53"/>
    <p:sldId id="605" r:id="rId54"/>
    <p:sldId id="607" r:id="rId55"/>
    <p:sldId id="637" r:id="rId56"/>
    <p:sldId id="604" r:id="rId57"/>
    <p:sldId id="630" r:id="rId58"/>
    <p:sldId id="631" r:id="rId59"/>
    <p:sldId id="632" r:id="rId60"/>
    <p:sldId id="636" r:id="rId61"/>
    <p:sldId id="609" r:id="rId62"/>
    <p:sldId id="589" r:id="rId63"/>
    <p:sldId id="590" r:id="rId64"/>
    <p:sldId id="610" r:id="rId65"/>
    <p:sldId id="611" r:id="rId66"/>
    <p:sldId id="612" r:id="rId67"/>
    <p:sldId id="613" r:id="rId68"/>
    <p:sldId id="591" r:id="rId69"/>
    <p:sldId id="617" r:id="rId70"/>
    <p:sldId id="614" r:id="rId71"/>
    <p:sldId id="615" r:id="rId72"/>
    <p:sldId id="616" r:id="rId73"/>
    <p:sldId id="635" r:id="rId74"/>
    <p:sldId id="619" r:id="rId75"/>
    <p:sldId id="475" r:id="rId76"/>
    <p:sldId id="476" r:id="rId77"/>
    <p:sldId id="477" r:id="rId78"/>
    <p:sldId id="478" r:id="rId79"/>
    <p:sldId id="562" r:id="rId80"/>
    <p:sldId id="563" r:id="rId81"/>
    <p:sldId id="622" r:id="rId82"/>
    <p:sldId id="620" r:id="rId83"/>
    <p:sldId id="626" r:id="rId84"/>
    <p:sldId id="623" r:id="rId85"/>
    <p:sldId id="625" r:id="rId86"/>
    <p:sldId id="624" r:id="rId87"/>
    <p:sldId id="628" r:id="rId88"/>
    <p:sldId id="627" r:id="rId89"/>
    <p:sldId id="639" r:id="rId90"/>
    <p:sldId id="641" r:id="rId91"/>
    <p:sldId id="640" r:id="rId92"/>
    <p:sldId id="642" r:id="rId93"/>
    <p:sldId id="643" r:id="rId94"/>
    <p:sldId id="661" r:id="rId95"/>
    <p:sldId id="644" r:id="rId96"/>
    <p:sldId id="689" r:id="rId97"/>
    <p:sldId id="712" r:id="rId98"/>
    <p:sldId id="670"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71" d="100"/>
          <a:sy n="171" d="100"/>
        </p:scale>
        <p:origin x="1600" y="84"/>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2024/6/17</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85</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jilp.org/cbp2016/framework.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80.png"/><Relationship Id="rId7" Type="http://schemas.openxmlformats.org/officeDocument/2006/relationships/image" Target="../media/image38.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a:t>
            </a:r>
            <a:r>
              <a:rPr lang="ja-JP" altLang="en-US" sz="2800"/>
              <a:t>計算機構成論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ja-JP" altLang="en-US" dirty="0"/>
              <a:t>富士通 </a:t>
            </a:r>
            <a:r>
              <a:rPr kumimoji="1" lang="en-US" altLang="ja-JP" dirty="0"/>
              <a:t>A64fx </a:t>
            </a:r>
            <a:r>
              <a:rPr kumimoji="1" lang="ja-JP" altLang="en-US" dirty="0"/>
              <a:t>や </a:t>
            </a:r>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hash perceptron, </a:t>
            </a:r>
            <a:r>
              <a:rPr lang="ja-JP" altLang="en-US" dirty="0"/>
              <a:t>メモリアクセスがキャッシュに乗っているか否かの予測に使っているのを読んだことがあって面白いなと思っていました </a:t>
            </a:r>
          </a:p>
        </p:txBody>
      </p:sp>
    </p:spTree>
    <p:extLst>
      <p:ext uri="{BB962C8B-B14F-4D97-AF65-F5344CB8AC3E}">
        <p14:creationId xmlns:p14="http://schemas.microsoft.com/office/powerpoint/2010/main" val="1806296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グローバル履歴長を長くすると精度が上がるという点がいまいち分からなくて、例として示されていた</a:t>
            </a:r>
            <a:r>
              <a:rPr lang="en-US" altLang="ja-JP" dirty="0"/>
              <a:t>"</a:t>
            </a:r>
            <a:r>
              <a:rPr lang="ja-JP" altLang="en-US" dirty="0"/>
              <a:t>関数呼び出しの前後でパターンが維持される</a:t>
            </a:r>
            <a:r>
              <a:rPr lang="en-US" altLang="ja-JP" dirty="0"/>
              <a:t>"</a:t>
            </a:r>
            <a:r>
              <a:rPr lang="ja-JP" altLang="en-US" dirty="0"/>
              <a:t>はローカル履歴で十分なのではないかと思った。</a:t>
            </a:r>
          </a:p>
        </p:txBody>
      </p:sp>
    </p:spTree>
    <p:extLst>
      <p:ext uri="{BB962C8B-B14F-4D97-AF65-F5344CB8AC3E}">
        <p14:creationId xmlns:p14="http://schemas.microsoft.com/office/powerpoint/2010/main" val="1999156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履歴の話がまだ完全には理解できていないです．</a:t>
            </a:r>
          </a:p>
        </p:txBody>
      </p:sp>
    </p:spTree>
    <p:extLst>
      <p:ext uri="{BB962C8B-B14F-4D97-AF65-F5344CB8AC3E}">
        <p14:creationId xmlns:p14="http://schemas.microsoft.com/office/powerpoint/2010/main" val="4230380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n</a:t>
            </a:r>
            <a:r>
              <a:rPr lang="ja-JP" altLang="en-US" dirty="0"/>
              <a:t>ビットカウンタ予測器って</a:t>
            </a:r>
            <a:r>
              <a:rPr lang="en-US" altLang="ja-JP" dirty="0"/>
              <a:t>n</a:t>
            </a:r>
            <a:r>
              <a:rPr lang="ja-JP" altLang="en-US" dirty="0"/>
              <a:t>をあまりに大きくしすぎても意味がなさそうなのは直感的にわかりますが，</a:t>
            </a:r>
            <a:r>
              <a:rPr lang="en-US" altLang="ja-JP" dirty="0"/>
              <a:t>2</a:t>
            </a:r>
            <a:r>
              <a:rPr lang="ja-JP" altLang="en-US" dirty="0"/>
              <a:t>ビットが一番良さそうなのは面白いなと思いました．</a:t>
            </a:r>
          </a:p>
          <a:p>
            <a:endParaRPr lang="ja-JP" altLang="en-US" dirty="0"/>
          </a:p>
        </p:txBody>
      </p:sp>
    </p:spTree>
    <p:extLst>
      <p:ext uri="{BB962C8B-B14F-4D97-AF65-F5344CB8AC3E}">
        <p14:creationId xmlns:p14="http://schemas.microsoft.com/office/powerpoint/2010/main" val="3297094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予測器ってどうやって実装されているのでしょうか？</a:t>
            </a:r>
          </a:p>
        </p:txBody>
      </p:sp>
    </p:spTree>
    <p:extLst>
      <p:ext uri="{BB962C8B-B14F-4D97-AF65-F5344CB8AC3E}">
        <p14:creationId xmlns:p14="http://schemas.microsoft.com/office/powerpoint/2010/main" val="1244765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パイプラインの段数が少ないときにも分岐予測は大きな効果を発揮するのでしょうか？</a:t>
            </a:r>
            <a:endParaRPr lang="en-US" altLang="ja-JP" dirty="0"/>
          </a:p>
          <a:p>
            <a:r>
              <a:rPr lang="en-US" altLang="ja-JP" dirty="0"/>
              <a:t>72</a:t>
            </a:r>
            <a:r>
              <a:rPr lang="ja-JP" altLang="en-US" dirty="0"/>
              <a:t>ページにある予測器の精度について、</a:t>
            </a:r>
            <a:r>
              <a:rPr lang="en-US" altLang="ja-JP" dirty="0"/>
              <a:t>30</a:t>
            </a:r>
            <a:r>
              <a:rPr lang="ja-JP" altLang="en-US" dirty="0"/>
              <a:t>年で</a:t>
            </a:r>
            <a:r>
              <a:rPr lang="en-US" altLang="ja-JP" dirty="0"/>
              <a:t>0.6%-&gt;0.3%</a:t>
            </a:r>
            <a:r>
              <a:rPr lang="ja-JP" altLang="en-US" dirty="0"/>
              <a:t>の向上のマシン全体の性能の向上への寄与が知りたいです。減少割合で言えば大きいですが、減少量は</a:t>
            </a:r>
            <a:r>
              <a:rPr lang="en-US" altLang="ja-JP" dirty="0"/>
              <a:t>0.3%</a:t>
            </a:r>
            <a:r>
              <a:rPr lang="ja-JP" altLang="en-US" dirty="0"/>
              <a:t>と小さいことのどちらが影響するのかが知りたいです。</a:t>
            </a:r>
          </a:p>
        </p:txBody>
      </p:sp>
    </p:spTree>
    <p:extLst>
      <p:ext uri="{BB962C8B-B14F-4D97-AF65-F5344CB8AC3E}">
        <p14:creationId xmlns:p14="http://schemas.microsoft.com/office/powerpoint/2010/main" val="2906853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予測器はハードウェア資源を多く使い時間をかけるほど正確な予測ができると思います．予測器に使われるリソースも予測の正確さの向上とともに増えていますか？ </a:t>
            </a:r>
            <a:r>
              <a:rPr lang="en-US" altLang="ja-JP" dirty="0"/>
              <a:t>72</a:t>
            </a:r>
            <a:r>
              <a:rPr lang="ja-JP" altLang="en-US" dirty="0"/>
              <a:t>ページの図を横に見ていったときに予測器が使うハードウェア・時間的リソースは大きくなっているのか，あるいは既に頭打ちになっているでしょうか？ </a:t>
            </a:r>
          </a:p>
        </p:txBody>
      </p:sp>
    </p:spTree>
    <p:extLst>
      <p:ext uri="{BB962C8B-B14F-4D97-AF65-F5344CB8AC3E}">
        <p14:creationId xmlns:p14="http://schemas.microsoft.com/office/powerpoint/2010/main" val="26841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講義の中で、</a:t>
            </a:r>
            <a:r>
              <a:rPr lang="en-US" altLang="ja-JP" dirty="0"/>
              <a:t>Nvidia</a:t>
            </a:r>
            <a:r>
              <a:rPr lang="ja-JP" altLang="en-US" dirty="0"/>
              <a:t>の用語が少し授業のものとずれているという話があったが、</a:t>
            </a:r>
            <a:r>
              <a:rPr lang="en-US" altLang="ja-JP" dirty="0"/>
              <a:t>CPU</a:t>
            </a:r>
            <a:r>
              <a:rPr lang="ja-JP" altLang="en-US" dirty="0"/>
              <a:t>でも</a:t>
            </a:r>
            <a:r>
              <a:rPr lang="en-US" altLang="ja-JP" dirty="0"/>
              <a:t>IP</a:t>
            </a:r>
            <a:r>
              <a:rPr lang="ja-JP" altLang="en-US" dirty="0"/>
              <a:t>と</a:t>
            </a:r>
            <a:r>
              <a:rPr lang="en-US" altLang="ja-JP" dirty="0"/>
              <a:t>PC</a:t>
            </a:r>
            <a:r>
              <a:rPr lang="ja-JP" altLang="en-US" dirty="0"/>
              <a:t>などずれているものがあるので、統一してほしいなと感じた（慣れればなんてことないですが）。</a:t>
            </a:r>
          </a:p>
        </p:txBody>
      </p:sp>
    </p:spTree>
    <p:extLst>
      <p:ext uri="{BB962C8B-B14F-4D97-AF65-F5344CB8AC3E}">
        <p14:creationId xmlns:p14="http://schemas.microsoft.com/office/powerpoint/2010/main" val="4113754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企業で行われている分岐予測の研究結果が論文などの形で外部に公開されることは多いのでしょうか？（競争力のためにあえて公開しない場合もあるのではないかと思いました。）</a:t>
            </a:r>
          </a:p>
        </p:txBody>
      </p:sp>
    </p:spTree>
    <p:extLst>
      <p:ext uri="{BB962C8B-B14F-4D97-AF65-F5344CB8AC3E}">
        <p14:creationId xmlns:p14="http://schemas.microsoft.com/office/powerpoint/2010/main" val="2366594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分岐予測器を作成するにあたって、昔と今とでは</a:t>
            </a:r>
            <a:r>
              <a:rPr lang="en-US" altLang="ja-JP" dirty="0"/>
              <a:t>CPU</a:t>
            </a:r>
            <a:r>
              <a:rPr lang="ja-JP" altLang="en-US" dirty="0"/>
              <a:t>で動くワークロードが変わってきているみたいなことを少し話されていた気がするんですが、具体的にどんな傾向の変化があるのかが気になります</a:t>
            </a:r>
          </a:p>
        </p:txBody>
      </p:sp>
    </p:spTree>
    <p:extLst>
      <p:ext uri="{BB962C8B-B14F-4D97-AF65-F5344CB8AC3E}">
        <p14:creationId xmlns:p14="http://schemas.microsoft.com/office/powerpoint/2010/main" val="348343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今回の講義の内容とはあまり関わりがないのですが、自動車など工業製品は部品の数が増えれば増えるほど壊れやすいとされているのに、</a:t>
            </a:r>
            <a:r>
              <a:rPr lang="en-US" altLang="ja-JP" dirty="0"/>
              <a:t>CPU</a:t>
            </a:r>
            <a:r>
              <a:rPr lang="ja-JP" altLang="en-US" dirty="0"/>
              <a:t>はトランジスタ数の増加に対して故障しやすさが上がっていないような印象があり、なぜか気になります。</a:t>
            </a:r>
          </a:p>
          <a:p>
            <a:endParaRPr lang="ja-JP" altLang="en-US" dirty="0"/>
          </a:p>
        </p:txBody>
      </p:sp>
    </p:spTree>
    <p:extLst>
      <p:ext uri="{BB962C8B-B14F-4D97-AF65-F5344CB8AC3E}">
        <p14:creationId xmlns:p14="http://schemas.microsoft.com/office/powerpoint/2010/main" val="4035407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静的分岐についても予測が必要なのは、パイプライン上で命令が連続していないために生じるストールを回避するためで、命令をインライン化すれば予測は必要ないという認識はあってますか？</a:t>
            </a:r>
          </a:p>
        </p:txBody>
      </p:sp>
    </p:spTree>
    <p:extLst>
      <p:ext uri="{BB962C8B-B14F-4D97-AF65-F5344CB8AC3E}">
        <p14:creationId xmlns:p14="http://schemas.microsoft.com/office/powerpoint/2010/main" val="199452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履歴エントリの履歴長を伸ばすほど、適当な値でテーブルが埋まるまで分岐予測が当たらない期間が伸びますし、相関がないエントリについても</a:t>
            </a:r>
            <a:r>
              <a:rPr lang="en-US" altLang="ja-JP" dirty="0"/>
              <a:t>(</a:t>
            </a:r>
            <a:r>
              <a:rPr lang="ja-JP" altLang="en-US" dirty="0"/>
              <a:t>出現しうる</a:t>
            </a:r>
            <a:r>
              <a:rPr lang="en-US" altLang="ja-JP" dirty="0"/>
              <a:t>)</a:t>
            </a:r>
            <a:r>
              <a:rPr lang="ja-JP" altLang="en-US" dirty="0"/>
              <a:t>すべてのエントリが埋まるまで予測が当たらないので直感的には性能は悪くなりそうなものですが、どうしてそうならないのでしょうか。</a:t>
            </a:r>
          </a:p>
          <a:p>
            <a:endParaRPr lang="ja-JP" altLang="en-US" dirty="0"/>
          </a:p>
        </p:txBody>
      </p:sp>
    </p:spTree>
    <p:extLst>
      <p:ext uri="{BB962C8B-B14F-4D97-AF65-F5344CB8AC3E}">
        <p14:creationId xmlns:p14="http://schemas.microsoft.com/office/powerpoint/2010/main" val="990754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SPEC</a:t>
            </a:r>
            <a:r>
              <a:rPr lang="ja-JP" altLang="en-US" dirty="0"/>
              <a:t>などのベンチマークで計測した分岐予測の精度が項目毎に異なっているけど、授業で紹介した</a:t>
            </a:r>
            <a:r>
              <a:rPr lang="en-US" altLang="ja-JP" dirty="0"/>
              <a:t>MPKI</a:t>
            </a:r>
            <a:r>
              <a:rPr lang="ja-JP" altLang="en-US" dirty="0"/>
              <a:t>の図はどうやって計測したのですか</a:t>
            </a:r>
          </a:p>
        </p:txBody>
      </p:sp>
    </p:spTree>
    <p:extLst>
      <p:ext uri="{BB962C8B-B14F-4D97-AF65-F5344CB8AC3E}">
        <p14:creationId xmlns:p14="http://schemas.microsoft.com/office/powerpoint/2010/main" val="4143795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左端の係数はバイアス</a:t>
                </a:r>
                <a:endParaRPr lang="en-US" altLang="ja-JP" dirty="0"/>
              </a:p>
              <a:p>
                <a:pPr lvl="1"/>
                <a14:m>
                  <m:oMath xmlns:m="http://schemas.openxmlformats.org/officeDocument/2006/math">
                    <m:r>
                      <a:rPr lang="ja-JP" altLang="en-US" i="1" dirty="0">
                        <a:latin typeface="Cambria Math" panose="02040503050406030204" pitchFamily="18" charset="0"/>
                      </a:rPr>
                      <m:t>真ん中の「</m:t>
                    </m:r>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a:t>
                </a:r>
                <a:r>
                  <a:rPr lang="ja-JP" altLang="en-US" dirty="0"/>
                  <a:t>」</a:t>
                </a:r>
                <a:r>
                  <a:rPr lang="en-US" altLang="ja-JP" dirty="0"/>
                  <a:t> </a:t>
                </a:r>
                <a:r>
                  <a:rPr lang="ja-JP" altLang="en-US" dirty="0"/>
                  <a:t>は，</a:t>
                </a:r>
                <a14:m>
                  <m:oMath xmlns:m="http://schemas.openxmlformats.org/officeDocument/2006/math">
                    <m:r>
                      <a:rPr lang="ja-JP" altLang="en-US" b="0" i="1" dirty="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a:t>
                </a:r>
                <a:r>
                  <a:rPr lang="ja-JP" altLang="en-US" dirty="0"/>
                  <a:t>」と等価の意味になる</a:t>
                </a:r>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パーセプトロン予測器</a:t>
            </a:r>
          </a:p>
        </p:txBody>
      </p:sp>
      <p:sp>
        <p:nvSpPr>
          <p:cNvPr id="3" name="テキスト プレースホルダー 2"/>
          <p:cNvSpPr>
            <a:spLocks noGrp="1"/>
          </p:cNvSpPr>
          <p:nvPr>
            <p:ph type="body" sz="quarter" idx="10"/>
          </p:nvPr>
        </p:nvSpPr>
        <p:spPr>
          <a:xfrm>
            <a:off x="611956" y="1088974"/>
            <a:ext cx="8280092" cy="5219751"/>
          </a:xfrm>
        </p:spPr>
        <p:txBody>
          <a:bodyPr/>
          <a:lstStyle/>
          <a:p>
            <a:r>
              <a:rPr lang="ja-JP" altLang="en-US" dirty="0"/>
              <a:t>結構バリエーションがある</a:t>
            </a:r>
            <a:endParaRPr lang="en-US" altLang="ja-JP" dirty="0"/>
          </a:p>
          <a:p>
            <a:pPr lvl="1"/>
            <a:r>
              <a:rPr lang="ja-JP" altLang="en-US" dirty="0"/>
              <a:t>グローバル履歴をそのまま重みにかけるもの</a:t>
            </a:r>
            <a:endParaRPr lang="en-US" altLang="ja-JP" dirty="0"/>
          </a:p>
          <a:p>
            <a:pPr lvl="1"/>
            <a:r>
              <a:rPr lang="en-US" altLang="ja-JP" dirty="0"/>
              <a:t>g-share </a:t>
            </a:r>
            <a:r>
              <a:rPr lang="ja-JP" altLang="en-US" dirty="0"/>
              <a:t>的なテーブルから重みを出すもの</a:t>
            </a:r>
            <a:endParaRPr lang="en-US" altLang="ja-JP" dirty="0"/>
          </a:p>
          <a:p>
            <a:pPr lvl="2"/>
            <a:r>
              <a:rPr lang="en-US" altLang="ja-JP" dirty="0"/>
              <a:t>Hash perceptron</a:t>
            </a:r>
          </a:p>
          <a:p>
            <a:pPr lvl="2"/>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グローバル履歴をそのまま重みにかけるもの</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262045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sz="1800" dirty="0"/>
              <a:t>履歴長（</a:t>
            </a:r>
            <a:r>
              <a:rPr lang="en-US" altLang="ja-JP" sz="1800" dirty="0"/>
              <a:t>HL</a:t>
            </a:r>
            <a:r>
              <a:rPr kumimoji="1" lang="ja-JP" altLang="en-US" sz="1800" dirty="0"/>
              <a:t>）が異なるグローバル予測器</a:t>
            </a:r>
            <a:r>
              <a:rPr lang="ja-JP" altLang="en-US" sz="1800" dirty="0"/>
              <a:t>のようなテーブル</a:t>
            </a:r>
            <a:r>
              <a:rPr kumimoji="1" lang="ja-JP" altLang="en-US" sz="1800" dirty="0"/>
              <a:t>を複数用意</a:t>
            </a:r>
            <a:endParaRPr kumimoji="1" lang="en-US" altLang="ja-JP" sz="1800" dirty="0"/>
          </a:p>
          <a:p>
            <a:pPr lvl="1"/>
            <a:r>
              <a:rPr lang="ja-JP" altLang="en-US" sz="1800" dirty="0"/>
              <a:t>履歴 と</a:t>
            </a:r>
            <a:r>
              <a:rPr lang="en-US" altLang="ja-JP" sz="1800" dirty="0"/>
              <a:t> PC </a:t>
            </a:r>
            <a:r>
              <a:rPr lang="ja-JP" altLang="en-US" sz="1800" dirty="0"/>
              <a:t>の組み合わせでテーブルを引く（</a:t>
            </a:r>
            <a:r>
              <a:rPr kumimoji="1" lang="ja-JP" altLang="en-US" sz="1800" dirty="0"/>
              <a:t>グローバル予測器と同じ</a:t>
            </a:r>
            <a:r>
              <a:rPr lang="ja-JP" altLang="en-US" sz="1800" dirty="0"/>
              <a:t>）</a:t>
            </a:r>
            <a:endParaRPr lang="en-US" altLang="ja-JP" sz="1800" dirty="0"/>
          </a:p>
          <a:p>
            <a:pPr lvl="1"/>
            <a:r>
              <a:rPr lang="ja-JP" altLang="en-US" sz="1800" dirty="0"/>
              <a:t>中身は </a:t>
            </a:r>
            <a:r>
              <a:rPr lang="en-US" altLang="ja-JP" sz="1800" dirty="0"/>
              <a:t>2</a:t>
            </a:r>
            <a:r>
              <a:rPr lang="ja-JP" altLang="en-US" sz="1800" dirty="0"/>
              <a:t> ビットカウンタではなく，重み（</a:t>
            </a:r>
            <a:r>
              <a:rPr lang="en-US" altLang="ja-JP" sz="1800" dirty="0"/>
              <a:t>8 </a:t>
            </a:r>
            <a:r>
              <a:rPr lang="ja-JP" altLang="en-US" sz="1800" dirty="0"/>
              <a:t>ビットなど）にする</a:t>
            </a:r>
            <a:endParaRPr lang="en-US" altLang="ja-JP" sz="1800" dirty="0"/>
          </a:p>
          <a:p>
            <a:r>
              <a:rPr lang="en-US" altLang="ja-JP" sz="1800" dirty="0"/>
              <a:t>History length (HL)=4 </a:t>
            </a:r>
            <a:r>
              <a:rPr lang="ja-JP" altLang="en-US" sz="1800" dirty="0"/>
              <a:t>のテーブルの場合</a:t>
            </a:r>
            <a:endParaRPr lang="en-US" altLang="ja-JP" sz="1800" dirty="0"/>
          </a:p>
          <a:p>
            <a:pPr lvl="1"/>
            <a:r>
              <a:rPr lang="en-US" altLang="ja-JP" sz="1800" dirty="0"/>
              <a:t>4</a:t>
            </a:r>
            <a:r>
              <a:rPr lang="ja-JP" altLang="en-US" sz="1800" dirty="0"/>
              <a:t>ビットの履歴と </a:t>
            </a:r>
            <a:r>
              <a:rPr lang="en-US" altLang="ja-JP" sz="1800" dirty="0"/>
              <a:t>PC </a:t>
            </a:r>
            <a:r>
              <a:rPr lang="ja-JP" altLang="en-US" sz="1800" dirty="0"/>
              <a:t>を </a:t>
            </a:r>
            <a:r>
              <a:rPr lang="en-US" altLang="ja-JP" sz="1800" dirty="0"/>
              <a:t>XOR </a:t>
            </a:r>
            <a:r>
              <a:rPr lang="ja-JP" altLang="en-US" sz="1800" dirty="0"/>
              <a:t>してそれをインデックスにしてアクセス</a:t>
            </a:r>
            <a:endParaRPr lang="en-US" altLang="ja-JP" sz="1800" dirty="0">
              <a:solidFill>
                <a:schemeClr val="accent5"/>
              </a:solidFill>
            </a:endParaRPr>
          </a:p>
          <a:p>
            <a:pPr lvl="1"/>
            <a:r>
              <a:rPr lang="ja-JP" altLang="en-US" sz="1800" dirty="0"/>
              <a:t>８ビットの重み（符号付き）が取れてくる</a:t>
            </a:r>
            <a:endParaRPr lang="en-US" altLang="ja-JP" sz="1800" dirty="0"/>
          </a:p>
          <a:p>
            <a:pPr lvl="2"/>
            <a:r>
              <a:rPr lang="ja-JP" altLang="en-US" sz="1800" dirty="0"/>
              <a:t>符号なし２ビットにすれば本当にただのグローバル分岐予測器と等価</a:t>
            </a:r>
            <a:endParaRPr lang="en-US" altLang="ja-JP" sz="1800"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ja-JP" altLang="en-US" dirty="0"/>
              <a:t>ハッシュ・パーセプトロンの効果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en-US" altLang="ja-JP" dirty="0"/>
              <a:t>g-share</a:t>
            </a:r>
            <a:r>
              <a:rPr lang="ja-JP" altLang="en-US" dirty="0"/>
              <a:t> やオリジナル・パーセプトロン予測器の問題</a:t>
            </a:r>
            <a:endParaRPr kumimoji="1" lang="en-US" altLang="ja-JP" dirty="0"/>
          </a:p>
          <a:p>
            <a:pPr lvl="1"/>
            <a:r>
              <a:rPr kumimoji="1" lang="ja-JP" altLang="en-US" dirty="0"/>
              <a:t>長い履歴を捉えようとすると履歴長に比例した記憶容量が必要</a:t>
            </a:r>
            <a:endParaRPr kumimoji="1" lang="en-US" altLang="ja-JP" dirty="0"/>
          </a:p>
          <a:p>
            <a:pPr lvl="1"/>
            <a:r>
              <a:rPr lang="ja-JP" altLang="en-US" dirty="0"/>
              <a:t>長い履歴を憶えようとすると，短い履歴で済む場合も大きな記憶容量が必要</a:t>
            </a:r>
            <a:endParaRPr lang="en-US" altLang="ja-JP" dirty="0"/>
          </a:p>
          <a:p>
            <a:r>
              <a:rPr lang="ja-JP" altLang="en-US" dirty="0"/>
              <a:t>ハッシュ・パーセプトロンの効果：</a:t>
            </a:r>
            <a:endParaRPr lang="en-US" altLang="ja-JP" dirty="0"/>
          </a:p>
          <a:p>
            <a:pPr lvl="1"/>
            <a:r>
              <a:rPr lang="ja-JP" altLang="en-US" dirty="0"/>
              <a:t>長い履歴をきちんと憶えつつ，履歴が短い大半の場合は少ないエントリ数で記憶できる</a:t>
            </a:r>
            <a:endParaRPr lang="en-US" altLang="ja-JP" dirty="0"/>
          </a:p>
          <a:p>
            <a:pPr lvl="2"/>
            <a:r>
              <a:rPr lang="ja-JP" altLang="en-US" dirty="0"/>
              <a:t>相関がある履歴長のテーブルの重みの絶対値が増えるように学習される</a:t>
            </a:r>
            <a:endParaRPr lang="en-US" altLang="ja-JP" dirty="0"/>
          </a:p>
          <a:p>
            <a:pPr lvl="2"/>
            <a:r>
              <a:rPr lang="ja-JP" altLang="en-US" dirty="0"/>
              <a:t>相関がない履歴長のテーブルは平均的には変化しない</a:t>
            </a:r>
            <a:br>
              <a:rPr lang="en-US" altLang="ja-JP" dirty="0"/>
            </a:br>
            <a:r>
              <a:rPr lang="ja-JP" altLang="en-US" dirty="0"/>
              <a:t>（ランダムに汚される）</a:t>
            </a:r>
            <a:endParaRPr lang="en-US" altLang="ja-JP" dirty="0"/>
          </a:p>
        </p:txBody>
      </p:sp>
    </p:spTree>
    <p:extLst>
      <p:ext uri="{BB962C8B-B14F-4D97-AF65-F5344CB8AC3E}">
        <p14:creationId xmlns:p14="http://schemas.microsoft.com/office/powerpoint/2010/main" val="1707075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ja-JP" altLang="en-US" dirty="0"/>
              <a:t>ハッシュ・パーセプトロンの効果の例</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latin typeface="+mn-ea"/>
              </a:rPr>
              <a:t>たとえば </a:t>
            </a:r>
            <a:r>
              <a:rPr lang="en-US" altLang="ja-JP" dirty="0">
                <a:solidFill>
                  <a:schemeClr val="accent5"/>
                </a:solidFill>
                <a:latin typeface="+mn-ea"/>
                <a:ea typeface="+mn-ea"/>
              </a:rPr>
              <a:t>101</a:t>
            </a:r>
            <a:r>
              <a:rPr lang="en-US" altLang="ja-JP" dirty="0">
                <a:latin typeface="+mn-ea"/>
                <a:ea typeface="+mn-ea"/>
              </a:rPr>
              <a:t> </a:t>
            </a:r>
            <a:r>
              <a:rPr lang="ja-JP" altLang="en-US" dirty="0">
                <a:latin typeface="+mn-ea"/>
                <a:ea typeface="+mn-ea"/>
              </a:rPr>
              <a:t>と </a:t>
            </a:r>
            <a:r>
              <a:rPr lang="en-US" altLang="ja-JP" dirty="0">
                <a:solidFill>
                  <a:schemeClr val="accent5"/>
                </a:solidFill>
                <a:latin typeface="+mn-ea"/>
                <a:ea typeface="+mn-ea"/>
              </a:rPr>
              <a:t>11111</a:t>
            </a:r>
            <a:r>
              <a:rPr lang="en-US" altLang="ja-JP" dirty="0">
                <a:solidFill>
                  <a:schemeClr val="accent6"/>
                </a:solidFill>
                <a:latin typeface="+mn-ea"/>
                <a:ea typeface="+mn-ea"/>
              </a:rPr>
              <a:t> </a:t>
            </a:r>
            <a:r>
              <a:rPr lang="ja-JP" altLang="en-US" dirty="0">
                <a:latin typeface="+mn-ea"/>
              </a:rPr>
              <a:t>の２パターンがあった場合</a:t>
            </a:r>
            <a:br>
              <a:rPr lang="en-US" altLang="ja-JP" dirty="0">
                <a:latin typeface="+mn-ea"/>
              </a:rPr>
            </a:br>
            <a:r>
              <a:rPr lang="ja-JP" altLang="en-US" dirty="0">
                <a:latin typeface="+mn-ea"/>
              </a:rPr>
              <a:t>（左から右に </a:t>
            </a:r>
            <a:r>
              <a:rPr lang="en-US" altLang="ja-JP" dirty="0">
                <a:latin typeface="+mn-ea"/>
              </a:rPr>
              <a:t>taken:1, untaken:0</a:t>
            </a:r>
            <a:r>
              <a:rPr lang="ja-JP" altLang="en-US" dirty="0">
                <a:latin typeface="+mn-ea"/>
              </a:rPr>
              <a:t>）</a:t>
            </a:r>
            <a:endParaRPr lang="en-US" altLang="ja-JP" dirty="0">
              <a:solidFill>
                <a:schemeClr val="accent6"/>
              </a:solidFill>
              <a:latin typeface="+mn-ea"/>
              <a:ea typeface="+mn-ea"/>
            </a:endParaRPr>
          </a:p>
          <a:p>
            <a:r>
              <a:rPr kumimoji="1" lang="ja-JP" altLang="en-US" dirty="0">
                <a:latin typeface="+mn-ea"/>
                <a:ea typeface="+mn-ea"/>
              </a:rPr>
              <a:t>固定長グローバル履歴予測 </a:t>
            </a:r>
            <a:r>
              <a:rPr kumimoji="1" lang="en-US" altLang="ja-JP" dirty="0">
                <a:latin typeface="+mn-ea"/>
                <a:ea typeface="+mn-ea"/>
              </a:rPr>
              <a:t>(HL=5)</a:t>
            </a:r>
            <a:endParaRPr lang="en-US" altLang="ja-JP" dirty="0">
              <a:latin typeface="+mn-ea"/>
              <a:ea typeface="+mn-ea"/>
            </a:endParaRPr>
          </a:p>
          <a:p>
            <a:pPr lvl="1"/>
            <a:r>
              <a:rPr lang="ja-JP" altLang="en-US" dirty="0">
                <a:latin typeface="+mn-ea"/>
                <a:ea typeface="+mn-ea"/>
              </a:rPr>
              <a:t>５カ所を更新：</a:t>
            </a:r>
            <a:r>
              <a:rPr lang="en-US" altLang="ja-JP" dirty="0">
                <a:solidFill>
                  <a:schemeClr val="accent6"/>
                </a:solidFill>
                <a:latin typeface="+mn-ea"/>
                <a:ea typeface="+mn-ea"/>
              </a:rPr>
              <a:t>00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01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5"/>
                </a:solidFill>
                <a:latin typeface="+mn-ea"/>
                <a:ea typeface="+mn-ea"/>
              </a:rPr>
              <a:t>11111</a:t>
            </a:r>
          </a:p>
          <a:p>
            <a:r>
              <a:rPr lang="ja-JP" altLang="en-US" dirty="0">
                <a:latin typeface="+mn-ea"/>
              </a:rPr>
              <a:t>ハッシュ・パーセプトロン</a:t>
            </a:r>
            <a:r>
              <a:rPr lang="en-US" altLang="ja-JP" dirty="0">
                <a:latin typeface="+mn-ea"/>
              </a:rPr>
              <a:t> (HL=3,5)</a:t>
            </a:r>
            <a:r>
              <a:rPr lang="ja-JP" altLang="en-US" dirty="0">
                <a:latin typeface="+mn-ea"/>
              </a:rPr>
              <a:t>  ：</a:t>
            </a:r>
            <a:endParaRPr lang="en-US" altLang="ja-JP" dirty="0">
              <a:latin typeface="+mn-ea"/>
            </a:endParaRPr>
          </a:p>
          <a:p>
            <a:pPr lvl="1"/>
            <a:r>
              <a:rPr lang="en-US" altLang="ja-JP" dirty="0">
                <a:solidFill>
                  <a:schemeClr val="accent5"/>
                </a:solidFill>
                <a:latin typeface="+mn-ea"/>
                <a:ea typeface="+mn-ea"/>
              </a:rPr>
              <a:t>101</a:t>
            </a:r>
            <a:r>
              <a:rPr lang="ja-JP" altLang="en-US" dirty="0">
                <a:latin typeface="+mn-ea"/>
              </a:rPr>
              <a:t>：主に１カ所を更新</a:t>
            </a:r>
            <a:endParaRPr lang="en-US" altLang="ja-JP" dirty="0">
              <a:latin typeface="+mn-ea"/>
            </a:endParaRPr>
          </a:p>
          <a:p>
            <a:pPr lvl="2"/>
            <a:r>
              <a:rPr lang="en-US" altLang="ja-JP" dirty="0">
                <a:latin typeface="+mn-ea"/>
              </a:rPr>
              <a:t>HL=3</a:t>
            </a:r>
            <a:r>
              <a:rPr lang="ja-JP" altLang="en-US" dirty="0">
                <a:latin typeface="+mn-ea"/>
              </a:rPr>
              <a:t>のテーブルでは，</a:t>
            </a:r>
            <a:r>
              <a:rPr lang="en-US" altLang="ja-JP" dirty="0">
                <a:solidFill>
                  <a:schemeClr val="accent5"/>
                </a:solidFill>
                <a:latin typeface="+mn-ea"/>
                <a:ea typeface="+mn-ea"/>
              </a:rPr>
              <a:t>101 </a:t>
            </a:r>
            <a:r>
              <a:rPr lang="ja-JP" altLang="en-US" dirty="0">
                <a:latin typeface="+mn-ea"/>
              </a:rPr>
              <a:t>の重みを大きく</a:t>
            </a:r>
            <a:endParaRPr lang="en-US" altLang="ja-JP" dirty="0">
              <a:latin typeface="+mn-ea"/>
            </a:endParaRPr>
          </a:p>
          <a:p>
            <a:pPr lvl="2"/>
            <a:r>
              <a:rPr lang="en-US" altLang="ja-JP" dirty="0">
                <a:latin typeface="+mn-ea"/>
              </a:rPr>
              <a:t>HL=5</a:t>
            </a:r>
            <a:r>
              <a:rPr lang="ja-JP" altLang="en-US" dirty="0">
                <a:latin typeface="+mn-ea"/>
              </a:rPr>
              <a:t>のテーブルでは，</a:t>
            </a:r>
            <a:r>
              <a:rPr lang="en-US" altLang="ja-JP" dirty="0">
                <a:solidFill>
                  <a:schemeClr val="accent6"/>
                </a:solidFill>
                <a:latin typeface="+mn-ea"/>
                <a:ea typeface="+mn-ea"/>
              </a:rPr>
              <a:t>00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01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11</a:t>
            </a:r>
            <a:r>
              <a:rPr lang="en-US" altLang="ja-JP" dirty="0">
                <a:solidFill>
                  <a:schemeClr val="accent5"/>
                </a:solidFill>
                <a:latin typeface="+mn-ea"/>
                <a:ea typeface="+mn-ea"/>
              </a:rPr>
              <a:t>101 </a:t>
            </a:r>
            <a:r>
              <a:rPr lang="ja-JP" altLang="en-US" dirty="0">
                <a:latin typeface="+mn-ea"/>
                <a:ea typeface="+mn-ea"/>
              </a:rPr>
              <a:t>に</a:t>
            </a:r>
            <a:br>
              <a:rPr lang="en-US" altLang="ja-JP" dirty="0">
                <a:latin typeface="+mn-ea"/>
                <a:ea typeface="+mn-ea"/>
              </a:rPr>
            </a:br>
            <a:r>
              <a:rPr lang="ja-JP" altLang="en-US" dirty="0">
                <a:latin typeface="+mn-ea"/>
                <a:ea typeface="+mn-ea"/>
              </a:rPr>
              <a:t>散らされるので薄く汚す（平均的には変化しない）</a:t>
            </a:r>
            <a:endParaRPr lang="en-US" altLang="ja-JP" dirty="0">
              <a:latin typeface="+mn-ea"/>
            </a:endParaRPr>
          </a:p>
          <a:p>
            <a:pPr lvl="1"/>
            <a:r>
              <a:rPr lang="en-US" altLang="ja-JP" dirty="0">
                <a:solidFill>
                  <a:schemeClr val="accent5"/>
                </a:solidFill>
                <a:latin typeface="+mn-ea"/>
              </a:rPr>
              <a:t>11111</a:t>
            </a:r>
            <a:r>
              <a:rPr lang="ja-JP" altLang="en-US" dirty="0">
                <a:latin typeface="+mn-ea"/>
              </a:rPr>
              <a:t>：主に１ </a:t>
            </a:r>
            <a:r>
              <a:rPr lang="en-US" altLang="ja-JP" dirty="0">
                <a:latin typeface="+mn-ea"/>
              </a:rPr>
              <a:t>or 2 </a:t>
            </a:r>
            <a:r>
              <a:rPr lang="ja-JP" altLang="en-US" dirty="0">
                <a:latin typeface="+mn-ea"/>
              </a:rPr>
              <a:t>カ所を更新</a:t>
            </a:r>
            <a:endParaRPr lang="en-US" altLang="ja-JP" dirty="0">
              <a:latin typeface="+mn-ea"/>
            </a:endParaRPr>
          </a:p>
          <a:p>
            <a:pPr lvl="2"/>
            <a:r>
              <a:rPr lang="en-US" altLang="ja-JP" dirty="0">
                <a:latin typeface="+mn-ea"/>
              </a:rPr>
              <a:t>HL=3</a:t>
            </a:r>
            <a:r>
              <a:rPr lang="ja-JP" altLang="en-US" dirty="0">
                <a:latin typeface="+mn-ea"/>
              </a:rPr>
              <a:t>のテーブルでは，</a:t>
            </a:r>
            <a:r>
              <a:rPr lang="en-US" altLang="ja-JP" dirty="0">
                <a:solidFill>
                  <a:schemeClr val="accent5"/>
                </a:solidFill>
                <a:latin typeface="+mn-ea"/>
                <a:ea typeface="+mn-ea"/>
              </a:rPr>
              <a:t>111 </a:t>
            </a:r>
            <a:r>
              <a:rPr lang="ja-JP" altLang="en-US" dirty="0">
                <a:latin typeface="+mn-ea"/>
              </a:rPr>
              <a:t>の重みを大きく？</a:t>
            </a:r>
            <a:endParaRPr lang="en-US" altLang="ja-JP" dirty="0">
              <a:latin typeface="+mn-ea"/>
            </a:endParaRPr>
          </a:p>
          <a:p>
            <a:pPr lvl="2"/>
            <a:r>
              <a:rPr lang="en-US" altLang="ja-JP" dirty="0">
                <a:latin typeface="+mn-ea"/>
              </a:rPr>
              <a:t>HL=5</a:t>
            </a:r>
            <a:r>
              <a:rPr lang="ja-JP" altLang="en-US" dirty="0">
                <a:latin typeface="+mn-ea"/>
              </a:rPr>
              <a:t>のテーブルでは，</a:t>
            </a:r>
            <a:r>
              <a:rPr lang="en-US" altLang="ja-JP" dirty="0">
                <a:solidFill>
                  <a:schemeClr val="accent5"/>
                </a:solidFill>
                <a:latin typeface="+mn-ea"/>
              </a:rPr>
              <a:t>11111 </a:t>
            </a:r>
            <a:r>
              <a:rPr lang="ja-JP" altLang="en-US" dirty="0">
                <a:latin typeface="+mn-ea"/>
              </a:rPr>
              <a:t>の重みを大きく</a:t>
            </a:r>
            <a:endParaRPr lang="en-US" altLang="ja-JP" dirty="0">
              <a:latin typeface="+mn-ea"/>
            </a:endParaRPr>
          </a:p>
        </p:txBody>
      </p:sp>
    </p:spTree>
    <p:extLst>
      <p:ext uri="{BB962C8B-B14F-4D97-AF65-F5344CB8AC3E}">
        <p14:creationId xmlns:p14="http://schemas.microsoft.com/office/powerpoint/2010/main" val="262812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lang="en-US" altLang="ja-JP" sz="2000" dirty="0">
              <a:latin typeface="+mn-ea"/>
            </a:endParaRPr>
          </a:p>
          <a:p>
            <a:pPr lvl="1"/>
            <a:r>
              <a:rPr kumimoji="1" lang="ja-JP" altLang="en-US" dirty="0">
                <a:latin typeface="+mn-ea"/>
                <a:ea typeface="+mn-ea"/>
              </a:rPr>
              <a:t>記憶すべきパターン数が減る</a:t>
            </a:r>
            <a:endParaRPr kumimoji="1" lang="en-US" altLang="ja-JP"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不成立な傾向があるような場合，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a:p>
            <a:pPr lvl="2"/>
            <a:r>
              <a:rPr lang="ja-JP" altLang="en-US" dirty="0">
                <a:latin typeface="+mn-ea"/>
              </a:rPr>
              <a:t>左端は履歴を使わないただのカウンタだから</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インテルや </a:t>
            </a:r>
            <a:r>
              <a:rPr kumimoji="1" lang="en-US" altLang="ja-JP" dirty="0"/>
              <a:t>AMD </a:t>
            </a:r>
            <a:r>
              <a:rPr kumimoji="1" lang="ja-JP" altLang="en-US" dirty="0"/>
              <a:t>の </a:t>
            </a:r>
            <a:r>
              <a:rPr kumimoji="1" lang="en-US" altLang="ja-JP" dirty="0"/>
              <a:t>CPU </a:t>
            </a:r>
            <a:r>
              <a:rPr kumimoji="1" lang="ja-JP" altLang="en-US" dirty="0"/>
              <a:t>でも実際に採用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a:t>
            </a:r>
            <a:br>
              <a:rPr lang="en-US" altLang="ja-JP" sz="2000" dirty="0"/>
            </a:br>
            <a:r>
              <a:rPr lang="ja-JP" altLang="en-US" sz="2000" dirty="0"/>
              <a:t>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kumimoji="1" lang="ja-JP" altLang="en-US" dirty="0"/>
                  <a:t>簡単な見積もり</a:t>
                </a:r>
                <a:endParaRPr kumimoji="1" lang="en-US" altLang="ja-JP" dirty="0"/>
              </a:p>
              <a:p>
                <a:pPr lvl="1"/>
                <a14:m>
                  <m:oMath xmlns:m="http://schemas.openxmlformats.org/officeDocument/2006/math">
                    <m:r>
                      <a:rPr kumimoji="1" lang="ja-JP" altLang="en-US" i="1" dirty="0" smtClean="0">
                        <a:latin typeface="Cambria Math" panose="02040503050406030204" pitchFamily="18" charset="0"/>
                      </a:rPr>
                      <m:t>実行</m:t>
                    </m:r>
                  </m:oMath>
                </a14:m>
                <a:r>
                  <a:rPr kumimoji="1" lang="ja-JP" altLang="en-US" dirty="0"/>
                  <a:t>命令数：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b="1" dirty="0"/>
              </a:p>
              <a:p>
                <a:pPr lvl="1"/>
                <a:r>
                  <a:rPr kumimoji="1" lang="ja-JP" altLang="en-US" dirty="0"/>
                  <a:t>全ての分岐予測があたる場合の実行サイクル数：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dirty="0"/>
              </a:p>
              <a:p>
                <a:pPr lvl="2"/>
                <a:r>
                  <a:rPr kumimoji="1" lang="ja-JP" altLang="en-US" dirty="0"/>
                  <a:t>この場合に</a:t>
                </a:r>
                <a:r>
                  <a:rPr kumimoji="1" lang="en-US" altLang="ja-JP" dirty="0"/>
                  <a:t>1</a:t>
                </a:r>
                <a:r>
                  <a:rPr kumimoji="1" lang="ja-JP" altLang="en-US" dirty="0"/>
                  <a:t>サイクルあたり</a:t>
                </a:r>
                <a:r>
                  <a:rPr kumimoji="1" lang="en-US" altLang="ja-JP" dirty="0"/>
                  <a:t>1</a:t>
                </a:r>
                <a:r>
                  <a:rPr kumimoji="1" lang="ja-JP" altLang="en-US" dirty="0"/>
                  <a:t>命令実行できると仮定</a:t>
                </a:r>
                <a:endParaRPr kumimoji="1" lang="en-US" altLang="ja-JP" dirty="0"/>
              </a:p>
              <a:p>
                <a:pPr lvl="1"/>
                <a:r>
                  <a:rPr lang="ja-JP" altLang="en-US" dirty="0"/>
                  <a:t>分岐予測ミスの発生確率：</a:t>
                </a:r>
                <a:r>
                  <a:rPr lang="en-US" altLang="ja-JP" dirty="0"/>
                  <a:t>	</a:t>
                </a:r>
                <a14:m>
                  <m:oMath xmlns:m="http://schemas.openxmlformats.org/officeDocument/2006/math">
                    <m:r>
                      <a:rPr lang="en-US" altLang="ja-JP" b="1" i="1" dirty="0">
                        <a:solidFill>
                          <a:schemeClr val="accent5"/>
                        </a:solidFill>
                        <a:latin typeface="Cambria Math" panose="02040503050406030204" pitchFamily="18" charset="0"/>
                      </a:rPr>
                      <m:t>𝑷</m:t>
                    </m:r>
                  </m:oMath>
                </a14:m>
                <a:endParaRPr lang="en-US" altLang="ja-JP" b="1" dirty="0"/>
              </a:p>
              <a:p>
                <a:pPr lvl="1"/>
                <a:r>
                  <a:rPr lang="ja-JP" altLang="en-US" dirty="0"/>
                  <a:t>分岐命令の出現率：</a:t>
                </a:r>
                <a:r>
                  <a:rPr lang="en-US" altLang="ja-JP" dirty="0"/>
                  <a:t>		</a:t>
                </a:r>
                <a14:m>
                  <m:oMath xmlns:m="http://schemas.openxmlformats.org/officeDocument/2006/math">
                    <m:r>
                      <a:rPr lang="en-US" altLang="ja-JP" b="1" i="0" dirty="0" smtClean="0">
                        <a:solidFill>
                          <a:schemeClr val="accent5"/>
                        </a:solidFill>
                        <a:latin typeface="Cambria Math" panose="02040503050406030204" pitchFamily="18" charset="0"/>
                      </a:rPr>
                      <m:t>𝟎</m:t>
                    </m:r>
                    <m:r>
                      <a:rPr lang="en-US" altLang="ja-JP" b="1" i="0" dirty="0" smtClean="0">
                        <a:solidFill>
                          <a:schemeClr val="accent5"/>
                        </a:solidFill>
                        <a:latin typeface="Cambria Math" panose="02040503050406030204" pitchFamily="18" charset="0"/>
                      </a:rPr>
                      <m:t>.</m:t>
                    </m:r>
                    <m:r>
                      <a:rPr lang="en-US" altLang="ja-JP" b="1" i="0" dirty="0" smtClean="0">
                        <a:solidFill>
                          <a:schemeClr val="accent5"/>
                        </a:solidFill>
                        <a:latin typeface="Cambria Math" panose="02040503050406030204" pitchFamily="18" charset="0"/>
                      </a:rPr>
                      <m:t>𝟐</m:t>
                    </m:r>
                  </m:oMath>
                </a14:m>
                <a:r>
                  <a:rPr lang="en-US" altLang="ja-JP" b="1" i="0" dirty="0">
                    <a:latin typeface="+mj-lt"/>
                  </a:rPr>
                  <a:t>   </a:t>
                </a:r>
                <a:r>
                  <a:rPr lang="en-US" altLang="ja-JP" i="0" dirty="0">
                    <a:latin typeface="+mj-lt"/>
                  </a:rPr>
                  <a:t>(5</a:t>
                </a:r>
                <a:r>
                  <a:rPr lang="ja-JP" altLang="en-US" dirty="0"/>
                  <a:t>命令に１回出現</a:t>
                </a:r>
                <a:r>
                  <a:rPr lang="en-US" altLang="ja-JP" dirty="0"/>
                  <a:t>)</a:t>
                </a:r>
              </a:p>
              <a:p>
                <a:pPr lvl="1"/>
                <a:r>
                  <a:rPr kumimoji="1" lang="ja-JP" altLang="en-US" dirty="0"/>
                  <a:t>予測ミスペナルティ：</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𝟐𝟎</m:t>
                    </m:r>
                  </m:oMath>
                </a14:m>
                <a:r>
                  <a:rPr kumimoji="1" lang="ja-JP" altLang="en-US" dirty="0"/>
                  <a:t> サイクル</a:t>
                </a:r>
                <a:endParaRPr kumimoji="1" lang="en-US" altLang="ja-JP" dirty="0"/>
              </a:p>
              <a:p>
                <a14:m>
                  <m:oMath xmlns:m="http://schemas.openxmlformats.org/officeDocument/2006/math">
                    <m:r>
                      <a:rPr kumimoji="1" lang="en-US" altLang="ja-JP" i="1" dirty="0" smtClean="0">
                        <a:latin typeface="Cambria Math" panose="02040503050406030204" pitchFamily="18" charset="0"/>
                      </a:rPr>
                      <m:t>𝑁</m:t>
                    </m:r>
                  </m:oMath>
                </a14:m>
                <a:r>
                  <a:rPr kumimoji="1" lang="ja-JP" altLang="en-US" dirty="0"/>
                  <a:t>命令を実行するのにかかる実行サイクル数 </a:t>
                </a:r>
                <a14:m>
                  <m:oMath xmlns:m="http://schemas.openxmlformats.org/officeDocument/2006/math">
                    <m:r>
                      <a:rPr kumimoji="1" lang="en-US" altLang="ja-JP" i="1" dirty="0" smtClean="0">
                        <a:latin typeface="Cambria Math" panose="02040503050406030204" pitchFamily="18" charset="0"/>
                      </a:rPr>
                      <m:t>𝐶</m:t>
                    </m:r>
                  </m:oMath>
                </a14:m>
                <a:r>
                  <a:rPr kumimoji="1" lang="en-US" altLang="ja-JP" dirty="0"/>
                  <a:t> </a:t>
                </a:r>
                <a:r>
                  <a:rPr kumimoji="1" lang="ja-JP" altLang="en-US" dirty="0"/>
                  <a:t>を考える</a:t>
                </a:r>
                <a:endParaRPr kumimoji="1" lang="en-US" altLang="ja-JP" dirty="0"/>
              </a:p>
              <a:p>
                <a:pPr lvl="1"/>
                <a14:m>
                  <m:oMath xmlns:m="http://schemas.openxmlformats.org/officeDocument/2006/math">
                    <m:r>
                      <a:rPr kumimoji="1" lang="en-US" altLang="ja-JP" i="1" dirty="0" smtClean="0">
                        <a:latin typeface="Cambria Math" panose="02040503050406030204" pitchFamily="18" charset="0"/>
                      </a:rPr>
                      <m:t>𝐶</m:t>
                    </m:r>
                    <m:r>
                      <a:rPr kumimoji="1" lang="en-US" altLang="ja-JP" i="1" dirty="0" smtClean="0">
                        <a:latin typeface="Cambria Math" panose="02040503050406030204" pitchFamily="18" charset="0"/>
                      </a:rPr>
                      <m:t> = </m:t>
                    </m:r>
                    <m:r>
                      <a:rPr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m:t>
                    </m:r>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𝑃</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0.2</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20</m:t>
                    </m:r>
                  </m:oMath>
                </a14:m>
                <a:r>
                  <a:rPr kumimoji="1" lang="en-US" altLang="ja-JP" dirty="0"/>
                  <a:t>=</a:t>
                </a:r>
                <a14:m>
                  <m:oMath xmlns:m="http://schemas.openxmlformats.org/officeDocument/2006/math">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×(1+</m:t>
                    </m:r>
                    <m:r>
                      <a:rPr kumimoji="1" lang="en-US" altLang="ja-JP" i="1" dirty="0" smtClean="0">
                        <a:latin typeface="Cambria Math" panose="02040503050406030204" pitchFamily="18" charset="0"/>
                      </a:rPr>
                      <m:t>𝑃</m:t>
                    </m:r>
                    <m:r>
                      <a:rPr kumimoji="1" lang="en-US" altLang="ja-JP" i="1" dirty="0" smtClean="0">
                        <a:latin typeface="Cambria Math" panose="02040503050406030204" pitchFamily="18" charset="0"/>
                      </a:rPr>
                      <m:t>∗10)</m:t>
                    </m:r>
                  </m:oMath>
                </a14:m>
                <a:endParaRPr kumimoji="1" lang="en-US" altLang="ja-JP" dirty="0"/>
              </a:p>
              <a:p>
                <a:pPr lvl="1"/>
                <a:r>
                  <a:rPr lang="ja-JP" altLang="en-US" dirty="0">
                    <a:solidFill>
                      <a:schemeClr val="accent5"/>
                    </a:solidFill>
                  </a:rPr>
                  <a:t>実行時間は元の</a:t>
                </a:r>
                <a14:m>
                  <m:oMath xmlns:m="http://schemas.openxmlformats.org/officeDocument/2006/math">
                    <m:r>
                      <a:rPr lang="en-US" altLang="ja-JP" b="0" i="0"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𝑃</m:t>
                    </m:r>
                    <m:r>
                      <a:rPr lang="en-US" altLang="ja-JP" i="1" dirty="0" smtClean="0">
                        <a:solidFill>
                          <a:schemeClr val="accent5"/>
                        </a:solidFill>
                        <a:latin typeface="Cambria Math" panose="02040503050406030204" pitchFamily="18" charset="0"/>
                      </a:rPr>
                      <m:t>∗10)</m:t>
                    </m:r>
                  </m:oMath>
                </a14:m>
                <a:r>
                  <a:rPr lang="en-US" altLang="ja-JP" dirty="0">
                    <a:solidFill>
                      <a:schemeClr val="accent5"/>
                    </a:solidFill>
                  </a:rPr>
                  <a:t> </a:t>
                </a:r>
                <a:r>
                  <a:rPr lang="ja-JP" altLang="en-US" dirty="0">
                    <a:solidFill>
                      <a:schemeClr val="accent5"/>
                    </a:solidFill>
                  </a:rPr>
                  <a:t>倍になる</a:t>
                </a:r>
                <a:endParaRPr kumimoji="1" lang="en-US" altLang="ja-JP" dirty="0">
                  <a:solidFill>
                    <a:schemeClr val="accent5"/>
                  </a:solidFill>
                </a:endParaRPr>
              </a:p>
            </p:txBody>
          </p:sp>
        </mc:Choice>
        <mc:Fallback xmlns="">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93404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br>
              <a:rPr lang="en-US" altLang="ja-JP" dirty="0"/>
            </a:br>
            <a:endParaRPr lang="en-US" altLang="ja-JP" dirty="0"/>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br>
              <a:rPr lang="en-US" altLang="ja-JP" dirty="0"/>
            </a:b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br>
              <a:rPr lang="en-US" altLang="ja-JP" dirty="0"/>
            </a:br>
            <a:endParaRPr lang="en-US" altLang="ja-JP" dirty="0"/>
          </a:p>
          <a:p>
            <a:pPr lvl="1"/>
            <a:r>
              <a:rPr lang="ja-JP" altLang="en-US" dirty="0"/>
              <a:t>実際の製品の中身について書かれたものとしては，かなり詳しい</a:t>
            </a:r>
            <a:endParaRPr lang="en-US" altLang="ja-JP" dirty="0"/>
          </a:p>
          <a:p>
            <a:pPr lvl="2"/>
            <a:r>
              <a:rPr lang="en-US" altLang="ja-JP" dirty="0"/>
              <a:t>TAGE </a:t>
            </a:r>
            <a:r>
              <a:rPr lang="ja-JP" altLang="en-US" dirty="0"/>
              <a:t>やパーセプトロンが実際に使われているようだ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間接分岐命令</a:t>
            </a:r>
            <a:endParaRPr kumimoji="1" lang="en-US" altLang="ja-JP" dirty="0"/>
          </a:p>
          <a:p>
            <a:pPr lvl="1"/>
            <a:r>
              <a:rPr kumimoji="1" lang="ja-JP" altLang="en-US" dirty="0"/>
              <a:t>レジスタに格納されているアドレスに飛ぶ</a:t>
            </a:r>
            <a:endParaRPr kumimoji="1" lang="en-US" altLang="ja-JP" dirty="0"/>
          </a:p>
          <a:p>
            <a:pPr lvl="1"/>
            <a:r>
              <a:rPr lang="ja-JP" altLang="en-US" dirty="0"/>
              <a:t>「</a:t>
            </a:r>
            <a:r>
              <a:rPr lang="en-US" altLang="ja-JP" dirty="0" err="1">
                <a:latin typeface="Consolas" panose="020B0609020204030204" pitchFamily="49" charset="0"/>
              </a:rPr>
              <a:t>jr</a:t>
            </a:r>
            <a:r>
              <a:rPr lang="en-US" altLang="ja-JP" dirty="0">
                <a:latin typeface="Consolas" panose="020B0609020204030204" pitchFamily="49" charset="0"/>
              </a:rPr>
              <a:t> x1</a:t>
            </a:r>
            <a:r>
              <a:rPr lang="ja-JP" altLang="en-US" dirty="0"/>
              <a:t>」は，</a:t>
            </a:r>
            <a:r>
              <a:rPr lang="en-US" altLang="ja-JP" dirty="0"/>
              <a:t>x1 </a:t>
            </a:r>
            <a:r>
              <a:rPr lang="ja-JP" altLang="en-US" dirty="0"/>
              <a:t>レジスタに格納されている値のアドレスにジャンプする間接分岐命令</a:t>
            </a:r>
            <a:endParaRPr lang="en-US" altLang="ja-JP" dirty="0"/>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lang="ja-JP" altLang="en-US" sz="1800" dirty="0"/>
                  <a:t>実行時間は元の</a:t>
                </a:r>
                <a14:m>
                  <m:oMath xmlns:m="http://schemas.openxmlformats.org/officeDocument/2006/math">
                    <m:r>
                      <a:rPr lang="en-US" altLang="ja-JP" sz="1800" b="0" i="0" dirty="0" smtClean="0">
                        <a:latin typeface="Cambria Math" panose="02040503050406030204" pitchFamily="18" charset="0"/>
                      </a:rPr>
                      <m:t> </m:t>
                    </m:r>
                    <m:r>
                      <a:rPr lang="en-US" altLang="ja-JP" sz="1800" i="1" dirty="0" smtClean="0">
                        <a:latin typeface="Cambria Math" panose="02040503050406030204" pitchFamily="18" charset="0"/>
                      </a:rPr>
                      <m:t>(1+</m:t>
                    </m:r>
                    <m:r>
                      <a:rPr lang="en-US" altLang="ja-JP" sz="1800" i="1" dirty="0" smtClean="0">
                        <a:latin typeface="Cambria Math" panose="02040503050406030204" pitchFamily="18" charset="0"/>
                      </a:rPr>
                      <m:t>𝑃</m:t>
                    </m:r>
                    <m:r>
                      <a:rPr lang="en-US" altLang="ja-JP" sz="1800" i="1" dirty="0" smtClean="0">
                        <a:latin typeface="Cambria Math" panose="02040503050406030204" pitchFamily="18" charset="0"/>
                      </a:rPr>
                      <m:t>∗10)</m:t>
                    </m:r>
                  </m:oMath>
                </a14:m>
                <a:r>
                  <a:rPr lang="en-US" altLang="ja-JP" sz="1800" dirty="0"/>
                  <a:t> </a:t>
                </a:r>
                <a:r>
                  <a:rPr lang="ja-JP" altLang="en-US" sz="1800" dirty="0"/>
                  <a:t>倍になる</a:t>
                </a:r>
                <a:endParaRPr lang="en-US" altLang="ja-JP" sz="1800" dirty="0"/>
              </a:p>
              <a:p>
                <a:r>
                  <a:rPr lang="ja-JP" altLang="en-US" sz="1800" dirty="0"/>
                  <a:t>場合ごとの実行時間の増加率</a:t>
                </a:r>
                <a:endParaRPr lang="en-US" altLang="ja-JP" sz="1800" dirty="0"/>
              </a:p>
              <a:p>
                <a:pPr lvl="1"/>
                <a:r>
                  <a:rPr lang="ja-JP" altLang="en-US" sz="1800" dirty="0"/>
                  <a:t>分岐予測を全くしない場合：</a:t>
                </a:r>
                <a:r>
                  <a:rPr lang="en-US" altLang="ja-JP" sz="1800" dirty="0"/>
                  <a:t>	P=1 </a:t>
                </a:r>
                <a:r>
                  <a:rPr lang="ja-JP" altLang="en-US" sz="1800" dirty="0"/>
                  <a:t>→ </a:t>
                </a:r>
                <a14:m>
                  <m:oMath xmlns:m="http://schemas.openxmlformats.org/officeDocument/2006/math">
                    <m:r>
                      <a:rPr lang="en-US" altLang="ja-JP" sz="1800" i="1" dirty="0" smtClean="0">
                        <a:latin typeface="Cambria Math" panose="02040503050406030204" pitchFamily="18" charset="0"/>
                      </a:rPr>
                      <m:t>1+1∗10=11</m:t>
                    </m:r>
                  </m:oMath>
                </a14:m>
                <a:r>
                  <a:rPr lang="en-US" altLang="ja-JP" sz="1800" dirty="0"/>
                  <a:t> </a:t>
                </a:r>
                <a:r>
                  <a:rPr lang="ja-JP" altLang="en-US" sz="1800" dirty="0"/>
                  <a:t>倍</a:t>
                </a:r>
                <a:endParaRPr lang="en-US" altLang="ja-JP" sz="1800" dirty="0"/>
              </a:p>
              <a:p>
                <a:pPr lvl="1"/>
                <a:r>
                  <a:rPr lang="ja-JP" altLang="en-US" sz="1800" dirty="0"/>
                  <a:t>ミス率が</a:t>
                </a:r>
                <a:r>
                  <a:rPr lang="en-US" altLang="ja-JP" sz="1800" dirty="0"/>
                  <a:t>0.5</a:t>
                </a:r>
                <a:r>
                  <a:rPr lang="ja-JP" altLang="en-US" sz="1800" dirty="0"/>
                  <a:t>の場合：</a:t>
                </a:r>
                <a:r>
                  <a:rPr lang="en-US" altLang="ja-JP" sz="1800" dirty="0"/>
                  <a:t>		P=0.5 </a:t>
                </a:r>
                <a:r>
                  <a:rPr lang="ja-JP" altLang="en-US" sz="1800" dirty="0"/>
                  <a:t>→ </a:t>
                </a:r>
                <a14:m>
                  <m:oMath xmlns:m="http://schemas.openxmlformats.org/officeDocument/2006/math">
                    <m:r>
                      <a:rPr lang="en-US" altLang="ja-JP" sz="1800" i="1" dirty="0" smtClean="0">
                        <a:latin typeface="Cambria Math" panose="02040503050406030204" pitchFamily="18" charset="0"/>
                      </a:rPr>
                      <m:t>1+</m:t>
                    </m:r>
                    <m:r>
                      <a:rPr lang="en-US" altLang="ja-JP" sz="1800" b="0" i="1" dirty="0" smtClean="0">
                        <a:latin typeface="Cambria Math" panose="02040503050406030204" pitchFamily="18" charset="0"/>
                      </a:rPr>
                      <m:t>0.5</m:t>
                    </m:r>
                    <m:r>
                      <a:rPr lang="en-US" altLang="ja-JP" sz="1800" i="1" dirty="0" smtClean="0">
                        <a:latin typeface="Cambria Math" panose="02040503050406030204" pitchFamily="18" charset="0"/>
                      </a:rPr>
                      <m:t>∗10=</m:t>
                    </m:r>
                  </m:oMath>
                </a14:m>
                <a:r>
                  <a:rPr lang="en-US" altLang="ja-JP" sz="1800" dirty="0"/>
                  <a:t>6 </a:t>
                </a:r>
                <a:r>
                  <a:rPr lang="ja-JP" altLang="en-US" sz="1800" dirty="0"/>
                  <a:t>倍</a:t>
                </a:r>
                <a:endParaRPr lang="en-US" altLang="ja-JP" sz="1800" dirty="0"/>
              </a:p>
              <a:p>
                <a:pPr lvl="1"/>
                <a:r>
                  <a:rPr lang="ja-JP" altLang="en-US" sz="1800" dirty="0"/>
                  <a:t>ミス率が</a:t>
                </a:r>
                <a:r>
                  <a:rPr lang="en-US" altLang="ja-JP" sz="1800" dirty="0"/>
                  <a:t>0.05</a:t>
                </a:r>
                <a:r>
                  <a:rPr lang="ja-JP" altLang="en-US" sz="1800" dirty="0"/>
                  <a:t>の場合：</a:t>
                </a:r>
                <a:r>
                  <a:rPr lang="en-US" altLang="ja-JP" sz="1800" dirty="0"/>
                  <a:t>		P=0.05 </a:t>
                </a:r>
                <a:r>
                  <a:rPr lang="ja-JP" altLang="en-US" sz="1800" dirty="0"/>
                  <a:t>→ </a:t>
                </a:r>
                <a14:m>
                  <m:oMath xmlns:m="http://schemas.openxmlformats.org/officeDocument/2006/math">
                    <m:r>
                      <a:rPr lang="en-US" altLang="ja-JP" sz="1800" i="1" dirty="0" smtClean="0">
                        <a:latin typeface="Cambria Math" panose="02040503050406030204" pitchFamily="18" charset="0"/>
                      </a:rPr>
                      <m:t>1+1∗</m:t>
                    </m:r>
                    <m:r>
                      <a:rPr lang="en-US" altLang="ja-JP" sz="1800" b="0" i="1" dirty="0" smtClean="0">
                        <a:latin typeface="Cambria Math" panose="02040503050406030204" pitchFamily="18" charset="0"/>
                      </a:rPr>
                      <m:t>0.05</m:t>
                    </m:r>
                    <m:r>
                      <a:rPr lang="en-US" altLang="ja-JP" sz="1800" i="1" dirty="0" smtClean="0">
                        <a:latin typeface="Cambria Math" panose="02040503050406030204" pitchFamily="18" charset="0"/>
                      </a:rPr>
                      <m:t>=1</m:t>
                    </m:r>
                    <m:r>
                      <a:rPr lang="en-US" altLang="ja-JP" sz="1800" b="0" i="0" dirty="0" smtClean="0">
                        <a:latin typeface="Cambria Math" panose="02040503050406030204" pitchFamily="18" charset="0"/>
                      </a:rPr>
                      <m:t>.05</m:t>
                    </m:r>
                  </m:oMath>
                </a14:m>
                <a:r>
                  <a:rPr lang="en-US" altLang="ja-JP" sz="1800" dirty="0"/>
                  <a:t> </a:t>
                </a:r>
                <a:r>
                  <a:rPr lang="ja-JP" altLang="en-US" sz="1800" dirty="0"/>
                  <a:t>倍</a:t>
                </a:r>
                <a:endParaRPr lang="en-US" altLang="ja-JP" sz="1800" dirty="0"/>
              </a:p>
              <a:p>
                <a:r>
                  <a:rPr lang="ja-JP" altLang="en-US" sz="1800" dirty="0"/>
                  <a:t>実際には１サイクル３命令程度は実行できる</a:t>
                </a:r>
                <a:endParaRPr lang="en-US" altLang="ja-JP" sz="1800" dirty="0"/>
              </a:p>
              <a:p>
                <a:pPr lvl="1"/>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r>
                  <a:rPr lang="ja-JP" altLang="en-US" sz="1800" dirty="0"/>
                  <a:t>ではなく，</a:t>
                </a:r>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×(1/3+</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endParaRPr lang="en-US" altLang="ja-JP" sz="1800" dirty="0"/>
              </a:p>
              <a:p>
                <a:pPr lvl="1"/>
                <a:r>
                  <a:rPr lang="en-US" altLang="ja-JP" sz="1800" dirty="0"/>
                  <a:t>N/3 </a:t>
                </a:r>
                <a:r>
                  <a:rPr lang="ja-JP" altLang="en-US" sz="1800" dirty="0"/>
                  <a:t>を基準にすると，悪化率はもっとヒドくなる</a:t>
                </a:r>
                <a:endParaRPr lang="en-US" altLang="ja-JP" sz="1800" dirty="0"/>
              </a:p>
            </p:txBody>
          </p:sp>
        </mc:Choice>
        <mc:Fallback>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442"/>
                </a:stretch>
              </a:blipFill>
            </p:spPr>
            <p:txBody>
              <a:bodyPr/>
              <a:lstStyle/>
              <a:p>
                <a:r>
                  <a:rPr lang="en-US">
                    <a:noFill/>
                  </a:rPr>
                  <a:t> </a:t>
                </a:r>
              </a:p>
            </p:txBody>
          </p:sp>
        </mc:Fallback>
      </mc:AlternateContent>
    </p:spTree>
    <p:extLst>
      <p:ext uri="{BB962C8B-B14F-4D97-AF65-F5344CB8AC3E}">
        <p14:creationId xmlns:p14="http://schemas.microsoft.com/office/powerpoint/2010/main" val="1981023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分岐予測のまとめ</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今日の内容：</a:t>
            </a:r>
            <a:endParaRPr kumimoji="1" lang="en-US" altLang="ja-JP" dirty="0"/>
          </a:p>
          <a:p>
            <a:pPr lvl="1"/>
            <a:r>
              <a:rPr kumimoji="1" lang="ja-JP" altLang="en-US" dirty="0"/>
              <a:t>高度な予測器</a:t>
            </a:r>
            <a:endParaRPr kumimoji="1" lang="en-US" altLang="ja-JP" dirty="0"/>
          </a:p>
          <a:p>
            <a:pPr lvl="2"/>
            <a:r>
              <a:rPr kumimoji="1" lang="ja-JP" altLang="en-US" dirty="0"/>
              <a:t>パーセプトロン予測器</a:t>
            </a:r>
            <a:endParaRPr kumimoji="1" lang="en-US" altLang="ja-JP" dirty="0"/>
          </a:p>
          <a:p>
            <a:pPr lvl="2"/>
            <a:r>
              <a:rPr lang="en-US" altLang="ja-JP" dirty="0"/>
              <a:t>TAGE </a:t>
            </a:r>
            <a:r>
              <a:rPr lang="ja-JP" altLang="en-US" dirty="0"/>
              <a:t>予測器</a:t>
            </a:r>
            <a:endParaRPr lang="en-US" altLang="ja-JP" dirty="0"/>
          </a:p>
          <a:p>
            <a:pPr lvl="1"/>
            <a:r>
              <a:rPr kumimoji="1" lang="ja-JP" altLang="en-US" dirty="0"/>
              <a:t>間接分岐予測</a:t>
            </a:r>
            <a:endParaRPr kumimoji="1" lang="en-US" altLang="ja-JP" dirty="0"/>
          </a:p>
          <a:p>
            <a:r>
              <a:rPr kumimoji="1" lang="ja-JP" altLang="en-US" dirty="0"/>
              <a:t>「付録</a:t>
            </a:r>
            <a:r>
              <a:rPr kumimoji="1" lang="en-US" altLang="ja-JP" dirty="0"/>
              <a:t>1:</a:t>
            </a:r>
            <a:r>
              <a:rPr kumimoji="1" lang="ja-JP" altLang="en-US" dirty="0"/>
              <a:t>分岐予測の詳細 」（</a:t>
            </a:r>
            <a:r>
              <a:rPr kumimoji="1" lang="en-US" altLang="ja-JP" dirty="0"/>
              <a:t>github </a:t>
            </a:r>
            <a:r>
              <a:rPr kumimoji="1" lang="ja-JP" altLang="en-US" dirty="0"/>
              <a:t>上にある）の内容：</a:t>
            </a:r>
            <a:endParaRPr kumimoji="1" lang="en-US" altLang="ja-JP" dirty="0"/>
          </a:p>
          <a:p>
            <a:pPr lvl="1"/>
            <a:r>
              <a:rPr lang="ja-JP" altLang="en-US" dirty="0"/>
              <a:t>パーセプトロン予測器や </a:t>
            </a:r>
            <a:r>
              <a:rPr lang="en-US" altLang="ja-JP" dirty="0"/>
              <a:t>TAGE </a:t>
            </a:r>
            <a:r>
              <a:rPr lang="ja-JP" altLang="en-US" dirty="0"/>
              <a:t>予測器の詳細</a:t>
            </a:r>
            <a:endParaRPr lang="en-US" altLang="ja-JP" dirty="0"/>
          </a:p>
          <a:p>
            <a:pPr lvl="2"/>
            <a:r>
              <a:rPr lang="en-US" altLang="ja-JP" dirty="0"/>
              <a:t>Piece-wise </a:t>
            </a:r>
            <a:r>
              <a:rPr lang="ja-JP" altLang="en-US" dirty="0"/>
              <a:t>パーセプトロン，</a:t>
            </a:r>
            <a:r>
              <a:rPr kumimoji="1" lang="en-US" altLang="ja-JP" dirty="0"/>
              <a:t>O-GEHL</a:t>
            </a:r>
          </a:p>
          <a:p>
            <a:pPr lvl="2"/>
            <a:r>
              <a:rPr lang="en-US" altLang="ja-JP" dirty="0"/>
              <a:t>BATAGE</a:t>
            </a:r>
            <a:r>
              <a:rPr lang="ja-JP" altLang="en-US" dirty="0"/>
              <a:t>（</a:t>
            </a:r>
            <a:r>
              <a:rPr lang="en-US" altLang="ja-JP" dirty="0"/>
              <a:t>Bayesian TAGE</a:t>
            </a:r>
            <a:r>
              <a:rPr lang="ja-JP" altLang="en-US" dirty="0"/>
              <a:t>）</a:t>
            </a:r>
            <a:endParaRPr lang="en-US" altLang="ja-JP" dirty="0"/>
          </a:p>
          <a:p>
            <a:pPr lvl="1"/>
            <a:r>
              <a:rPr lang="ja-JP" altLang="en-US" dirty="0"/>
              <a:t>予測ミスからの回復の実装方法</a:t>
            </a:r>
            <a:endParaRPr lang="en-US" altLang="ja-JP" dirty="0"/>
          </a:p>
          <a:p>
            <a:pPr lvl="1"/>
            <a:r>
              <a:rPr kumimoji="1" lang="ja-JP" altLang="en-US" dirty="0"/>
              <a:t>複数命令を同時にフェッチする場合のやりかた</a:t>
            </a:r>
            <a:endParaRPr kumimoji="1" lang="en-US" altLang="ja-JP" dirty="0"/>
          </a:p>
        </p:txBody>
      </p:sp>
    </p:spTree>
    <p:extLst>
      <p:ext uri="{BB962C8B-B14F-4D97-AF65-F5344CB8AC3E}">
        <p14:creationId xmlns:p14="http://schemas.microsoft.com/office/powerpoint/2010/main" val="257625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4AD97-AEA6-C303-1343-DD8A557FEA23}"/>
              </a:ext>
            </a:extLst>
          </p:cNvPr>
          <p:cNvSpPr>
            <a:spLocks noGrp="1"/>
          </p:cNvSpPr>
          <p:nvPr>
            <p:ph type="title"/>
          </p:nvPr>
        </p:nvSpPr>
        <p:spPr/>
        <p:txBody>
          <a:bodyPr/>
          <a:lstStyle/>
          <a:p>
            <a:r>
              <a:rPr kumimoji="1" lang="ja-JP" altLang="en-US" dirty="0"/>
              <a:t>興味がある人向け</a:t>
            </a:r>
          </a:p>
        </p:txBody>
      </p:sp>
      <p:sp>
        <p:nvSpPr>
          <p:cNvPr id="3" name="テキスト プレースホルダー 2">
            <a:extLst>
              <a:ext uri="{FF2B5EF4-FFF2-40B4-BE49-F238E27FC236}">
                <a16:creationId xmlns:a16="http://schemas.microsoft.com/office/drawing/2014/main" id="{B09E2511-C1A8-9A8F-2AE9-AF6F77209543}"/>
              </a:ext>
            </a:extLst>
          </p:cNvPr>
          <p:cNvSpPr>
            <a:spLocks noGrp="1"/>
          </p:cNvSpPr>
          <p:nvPr>
            <p:ph type="body" sz="quarter" idx="10"/>
          </p:nvPr>
        </p:nvSpPr>
        <p:spPr/>
        <p:txBody>
          <a:bodyPr/>
          <a:lstStyle/>
          <a:p>
            <a:r>
              <a:rPr lang="en-US" altLang="ja-JP" i="0" dirty="0">
                <a:solidFill>
                  <a:srgbClr val="000000"/>
                </a:solidFill>
                <a:effectLst/>
                <a:latin typeface="Meiryo" panose="020B0604030504040204" pitchFamily="50" charset="-128"/>
                <a:ea typeface="Meiryo" panose="020B0604030504040204" pitchFamily="50" charset="-128"/>
              </a:rPr>
              <a:t>Branch Prediction Championship</a:t>
            </a:r>
          </a:p>
          <a:p>
            <a:pPr lvl="1"/>
            <a:r>
              <a:rPr kumimoji="1" lang="en-US" altLang="ja-JP" dirty="0">
                <a:hlinkClick r:id="rId2"/>
              </a:rPr>
              <a:t>https://jilp.org/cbp2016/framework.html</a:t>
            </a:r>
            <a:endParaRPr kumimoji="1" lang="en-US" altLang="ja-JP" dirty="0"/>
          </a:p>
          <a:p>
            <a:r>
              <a:rPr kumimoji="1" lang="ja-JP" altLang="en-US" dirty="0"/>
              <a:t>各種アルゴリズムを評価するシミュレータ</a:t>
            </a:r>
            <a:endParaRPr kumimoji="1" lang="en-US" altLang="ja-JP" dirty="0"/>
          </a:p>
          <a:p>
            <a:pPr lvl="1"/>
            <a:r>
              <a:rPr kumimoji="1" lang="ja-JP" altLang="en-US" dirty="0"/>
              <a:t>レポート課題の選択の１つに，解析結果を出したい</a:t>
            </a:r>
            <a:endParaRPr kumimoji="1" lang="en-US" altLang="ja-JP" dirty="0"/>
          </a:p>
          <a:p>
            <a:endParaRPr kumimoji="1" lang="ja-JP" altLang="en-US" dirty="0"/>
          </a:p>
        </p:txBody>
      </p:sp>
    </p:spTree>
    <p:extLst>
      <p:ext uri="{BB962C8B-B14F-4D97-AF65-F5344CB8AC3E}">
        <p14:creationId xmlns:p14="http://schemas.microsoft.com/office/powerpoint/2010/main" val="2010068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高度な分岐予測</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lang="en-US" altLang="ja-JP" dirty="0"/>
          </a:p>
          <a:p>
            <a:pPr lvl="1"/>
            <a:endParaRPr kumimoji="1" lang="en-US" altLang="ja-JP" dirty="0"/>
          </a:p>
          <a:p>
            <a:pPr lvl="1"/>
            <a:r>
              <a:rPr kumimoji="1" lang="ja-JP" altLang="en-US" dirty="0"/>
              <a:t>これらのより詳細はこの講義では扱いませんが，</a:t>
            </a:r>
            <a:br>
              <a:rPr kumimoji="1" lang="en-US" altLang="ja-JP" dirty="0"/>
            </a:br>
            <a:r>
              <a:rPr kumimoji="1" lang="ja-JP" altLang="en-US" dirty="0"/>
              <a:t>高度な分岐予測器の詳細に関する付録の資料を用意しています</a:t>
            </a:r>
            <a:endParaRPr kumimoji="1" lang="en-US" altLang="ja-JP" dirty="0"/>
          </a:p>
          <a:p>
            <a:pPr lvl="1"/>
            <a:r>
              <a:rPr lang="en-US" altLang="ja-JP" dirty="0"/>
              <a:t>github </a:t>
            </a:r>
            <a:r>
              <a:rPr lang="ja-JP" altLang="en-US" dirty="0"/>
              <a:t>のリポジトリの末尾の方にあります</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80</a:t>
            </a:r>
            <a:endParaRPr kumimoji="1" lang="ja-JP" altLang="en-US" dirty="0"/>
          </a:p>
        </p:txBody>
      </p:sp>
      <p:grpSp>
        <p:nvGrpSpPr>
          <p:cNvPr id="161" name="グループ化 160"/>
          <p:cNvGrpSpPr/>
          <p:nvPr/>
        </p:nvGrpSpPr>
        <p:grpSpPr>
          <a:xfrm>
            <a:off x="2411976" y="1538979"/>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2411976" y="2888994"/>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4211996" y="2618992"/>
            <a:ext cx="1276461" cy="680039"/>
            <a:chOff x="4034971" y="2618993"/>
            <a:chExt cx="2838485" cy="1445042"/>
          </a:xfrm>
        </p:grpSpPr>
        <p:grpSp>
          <p:nvGrpSpPr>
            <p:cNvPr id="636" name="グループ化 635"/>
            <p:cNvGrpSpPr/>
            <p:nvPr/>
          </p:nvGrpSpPr>
          <p:grpSpPr>
            <a:xfrm>
              <a:off x="5112005" y="2618993"/>
              <a:ext cx="1761451" cy="1445042"/>
              <a:chOff x="2361128" y="5229020"/>
              <a:chExt cx="1040859" cy="765039"/>
            </a:xfrm>
          </p:grpSpPr>
          <p:grpSp>
            <p:nvGrpSpPr>
              <p:cNvPr id="637" name="グループ化 636"/>
              <p:cNvGrpSpPr/>
              <p:nvPr/>
            </p:nvGrpSpPr>
            <p:grpSpPr>
              <a:xfrm rot="16200000">
                <a:off x="2929470" y="5791540"/>
                <a:ext cx="225031" cy="180007"/>
                <a:chOff x="1691979" y="3609002"/>
                <a:chExt cx="450027"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91979" y="3609002"/>
                  <a:ext cx="270036" cy="360048"/>
                  <a:chOff x="3221820" y="1628760"/>
                  <a:chExt cx="270036"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5112006" y="3879005"/>
            <a:ext cx="1618042" cy="680039"/>
            <a:chOff x="4034971" y="2618993"/>
            <a:chExt cx="3598064" cy="1445042"/>
          </a:xfrm>
        </p:grpSpPr>
        <p:grpSp>
          <p:nvGrpSpPr>
            <p:cNvPr id="757" name="グループ化 756"/>
            <p:cNvGrpSpPr/>
            <p:nvPr/>
          </p:nvGrpSpPr>
          <p:grpSpPr>
            <a:xfrm>
              <a:off x="5112006" y="2618993"/>
              <a:ext cx="2521029" cy="1445042"/>
              <a:chOff x="2361128" y="5229020"/>
              <a:chExt cx="1489701" cy="765039"/>
            </a:xfrm>
          </p:grpSpPr>
          <p:grpSp>
            <p:nvGrpSpPr>
              <p:cNvPr id="782" name="グループ化 781"/>
              <p:cNvGrpSpPr/>
              <p:nvPr/>
            </p:nvGrpSpPr>
            <p:grpSpPr>
              <a:xfrm rot="16200000">
                <a:off x="2912596" y="5774663"/>
                <a:ext cx="258785" cy="180007"/>
                <a:chOff x="1691979" y="3609002"/>
                <a:chExt cx="517530"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91979" y="3609002"/>
                  <a:ext cx="517530" cy="360048"/>
                  <a:chOff x="3221820" y="1628760"/>
                  <a:chExt cx="517530"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649338" y="1763771"/>
                    <a:ext cx="90012" cy="90013"/>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4491004" y="2339986"/>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4455004" y="3214002"/>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2411976" y="4149008"/>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2411976" y="5499023"/>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8" name="グループ化 1507"/>
          <p:cNvGrpSpPr/>
          <p:nvPr/>
        </p:nvGrpSpPr>
        <p:grpSpPr>
          <a:xfrm>
            <a:off x="4696336" y="5229019"/>
            <a:ext cx="792121" cy="680036"/>
            <a:chOff x="2361128" y="5229020"/>
            <a:chExt cx="1040859" cy="765036"/>
          </a:xfrm>
        </p:grpSpPr>
        <p:grpSp>
          <p:nvGrpSpPr>
            <p:cNvPr id="1533" name="グループ化 1532"/>
            <p:cNvGrpSpPr/>
            <p:nvPr/>
          </p:nvGrpSpPr>
          <p:grpSpPr>
            <a:xfrm rot="16200000">
              <a:off x="2910215" y="5772280"/>
              <a:ext cx="263544" cy="180007"/>
              <a:chOff x="1691979" y="3609002"/>
              <a:chExt cx="527045"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91979" y="3609002"/>
                <a:ext cx="527045" cy="360048"/>
                <a:chOff x="3221820" y="1628760"/>
                <a:chExt cx="527045"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658852" y="1763769"/>
                  <a:ext cx="90013" cy="90013"/>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sp>
        <p:nvSpPr>
          <p:cNvPr id="1564" name="Freeform 10"/>
          <p:cNvSpPr>
            <a:spLocks/>
          </p:cNvSpPr>
          <p:nvPr/>
        </p:nvSpPr>
        <p:spPr bwMode="auto">
          <a:xfrm rot="5400000" flipV="1">
            <a:off x="4491004" y="4950015"/>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4455004" y="5824031"/>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5136776" y="3321981"/>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5078901" y="4843120"/>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
        <p:nvSpPr>
          <p:cNvPr id="3" name="Line 46">
            <a:extLst>
              <a:ext uri="{FF2B5EF4-FFF2-40B4-BE49-F238E27FC236}">
                <a16:creationId xmlns:a16="http://schemas.microsoft.com/office/drawing/2014/main" id="{628DF30E-E4A2-F2FF-C3B9-458592F1096C}"/>
              </a:ext>
            </a:extLst>
          </p:cNvPr>
          <p:cNvSpPr>
            <a:spLocks noChangeShapeType="1"/>
          </p:cNvSpPr>
          <p:nvPr/>
        </p:nvSpPr>
        <p:spPr bwMode="auto">
          <a:xfrm flipV="1">
            <a:off x="4702461" y="2978995"/>
            <a:ext cx="0" cy="2610029"/>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sp>
        <p:nvSpPr>
          <p:cNvPr id="576" name="円/楕円 662">
            <a:extLst>
              <a:ext uri="{FF2B5EF4-FFF2-40B4-BE49-F238E27FC236}">
                <a16:creationId xmlns:a16="http://schemas.microsoft.com/office/drawing/2014/main" id="{191010A9-EC55-2A20-9835-4D35912775BE}"/>
              </a:ext>
            </a:extLst>
          </p:cNvPr>
          <p:cNvSpPr/>
          <p:nvPr/>
        </p:nvSpPr>
        <p:spPr>
          <a:xfrm rot="16200000">
            <a:off x="5194481" y="3067643"/>
            <a:ext cx="40009" cy="34248"/>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a:t>: </a:t>
            </a:r>
            <a:r>
              <a:rPr lang="ja-JP" altLang="en-US"/>
              <a:t>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902304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A2942F2-211F-F3E9-AFF1-D728CA828418}"/>
              </a:ext>
            </a:extLst>
          </p:cNvPr>
          <p:cNvSpPr>
            <a:spLocks noGrp="1"/>
          </p:cNvSpPr>
          <p:nvPr>
            <p:ph type="title"/>
          </p:nvPr>
        </p:nvSpPr>
        <p:spPr/>
        <p:txBody>
          <a:bodyPr/>
          <a:lstStyle/>
          <a:p>
            <a:r>
              <a:rPr lang="ja-JP" altLang="en-US" dirty="0"/>
              <a:t>感想とか質問の回答</a:t>
            </a:r>
            <a:endParaRPr lang="en-US" dirty="0"/>
          </a:p>
        </p:txBody>
      </p:sp>
    </p:spTree>
    <p:extLst>
      <p:ext uri="{BB962C8B-B14F-4D97-AF65-F5344CB8AC3E}">
        <p14:creationId xmlns:p14="http://schemas.microsoft.com/office/powerpoint/2010/main" val="2014730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CPU</a:t>
            </a:r>
            <a:r>
              <a:rPr lang="ja-JP" altLang="en-US" dirty="0"/>
              <a:t>にはタグを使う部分が複数ありますね、</a:t>
            </a:r>
            <a:r>
              <a:rPr lang="en-US" altLang="ja-JP" dirty="0"/>
              <a:t>Arm</a:t>
            </a:r>
            <a:r>
              <a:rPr lang="ja-JP" altLang="en-US" dirty="0"/>
              <a:t>も</a:t>
            </a:r>
            <a:r>
              <a:rPr lang="en-US" altLang="ja-JP" dirty="0"/>
              <a:t>MTE</a:t>
            </a:r>
            <a:r>
              <a:rPr lang="ja-JP" altLang="en-US" dirty="0"/>
              <a:t>というものを打ち出しており、これは</a:t>
            </a:r>
            <a:r>
              <a:rPr lang="en-US" altLang="ja-JP" dirty="0"/>
              <a:t>OS</a:t>
            </a:r>
            <a:r>
              <a:rPr lang="ja-JP" altLang="en-US" dirty="0"/>
              <a:t>にも何らかの変化をもたらすかもしれません。 既存の</a:t>
            </a:r>
            <a:r>
              <a:rPr lang="en-US" altLang="ja-JP" dirty="0"/>
              <a:t>CPU</a:t>
            </a:r>
            <a:r>
              <a:rPr lang="ja-JP" altLang="en-US" dirty="0"/>
              <a:t>の性能を十分に引き出すために、</a:t>
            </a:r>
            <a:r>
              <a:rPr lang="en-US" altLang="ja-JP" dirty="0"/>
              <a:t>OS</a:t>
            </a:r>
            <a:r>
              <a:rPr lang="ja-JP" altLang="en-US" dirty="0"/>
              <a:t>は何をする必要があるのでしょうか？</a:t>
            </a:r>
          </a:p>
          <a:p>
            <a:endParaRPr lang="ja-JP" altLang="en-US" dirty="0"/>
          </a:p>
        </p:txBody>
      </p:sp>
    </p:spTree>
    <p:extLst>
      <p:ext uri="{BB962C8B-B14F-4D97-AF65-F5344CB8AC3E}">
        <p14:creationId xmlns:p14="http://schemas.microsoft.com/office/powerpoint/2010/main" val="2405643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ヘネパタのコンピュータの設計以外でおすすめの参考書はありますか？ 尚、ある程度広く学びたいと考えています。</a:t>
            </a:r>
          </a:p>
        </p:txBody>
      </p:sp>
    </p:spTree>
    <p:extLst>
      <p:ext uri="{BB962C8B-B14F-4D97-AF65-F5344CB8AC3E}">
        <p14:creationId xmlns:p14="http://schemas.microsoft.com/office/powerpoint/2010/main" val="1879952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59819</TotalTime>
  <Words>6926</Words>
  <Application>Microsoft Office PowerPoint</Application>
  <PresentationFormat>画面に合わせる (4:3)</PresentationFormat>
  <Paragraphs>1102</Paragraphs>
  <Slides>113</Slides>
  <Notes>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113</vt:i4>
      </vt:variant>
    </vt:vector>
  </HeadingPairs>
  <TitlesOfParts>
    <vt:vector size="127" baseType="lpstr">
      <vt:lpstr>HG丸ｺﾞｼｯｸM-PRO</vt:lpstr>
      <vt:lpstr>MeiryoKe_PGothic</vt:lpstr>
      <vt:lpstr>メイリオ</vt:lpstr>
      <vt:lpstr>メイリオ</vt:lpstr>
      <vt:lpstr>Arial Narrow</vt:lpstr>
      <vt:lpstr>Calibri</vt:lpstr>
      <vt:lpstr>Cambria Math</vt:lpstr>
      <vt:lpstr>Consolas</vt:lpstr>
      <vt:lpstr>Helvetica</vt:lpstr>
      <vt:lpstr>Segoe UI</vt:lpstr>
      <vt:lpstr>Times New Roman</vt:lpstr>
      <vt:lpstr>Verdana</vt:lpstr>
      <vt:lpstr>Wingdings</vt:lpstr>
      <vt:lpstr>cerulean</vt:lpstr>
      <vt:lpstr>先進計算機構成論 07</vt:lpstr>
      <vt:lpstr>前回の内容</vt:lpstr>
      <vt:lpstr>補足：分岐予測の効果</vt:lpstr>
      <vt:lpstr>補足：分岐予測の効果</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グローバル履歴をそのまま重みにかけるもの</vt:lpstr>
      <vt:lpstr>実際の学習の様子</vt:lpstr>
      <vt:lpstr>Hash perceptron （パーセプトロン予測器に分類されるが，前ページまでのものとはかなり違う）</vt:lpstr>
      <vt:lpstr>Hash perceptron</vt:lpstr>
      <vt:lpstr>ハッシュ・パーセプトロンの効果</vt:lpstr>
      <vt:lpstr>ハッシュ・パーセプトロンの効果の例</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間接分岐命令</vt:lpstr>
      <vt:lpstr>間接分岐命令の使いどころ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分岐予測のまとめ</vt:lpstr>
      <vt:lpstr>興味がある人向け</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メモリに必要なトランジスタ数：80</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13838</cp:revision>
  <cp:lastPrinted>2014-12-10T13:40:48Z</cp:lastPrinted>
  <dcterms:created xsi:type="dcterms:W3CDTF">2014-11-17T10:53:59Z</dcterms:created>
  <dcterms:modified xsi:type="dcterms:W3CDTF">2024-06-17T05:38:41Z</dcterms:modified>
</cp:coreProperties>
</file>